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1" r:id="rId8"/>
    <p:sldId id="270" r:id="rId9"/>
    <p:sldId id="271" r:id="rId10"/>
    <p:sldId id="264" r:id="rId11"/>
    <p:sldId id="265" r:id="rId12"/>
    <p:sldId id="266" r:id="rId13"/>
    <p:sldId id="272" r:id="rId14"/>
    <p:sldId id="273" r:id="rId15"/>
    <p:sldId id="269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F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15731" y="3442294"/>
            <a:ext cx="9144000" cy="1701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1590"/>
            <a:ext cx="7772400" cy="1102519"/>
          </a:xfrm>
          <a:noFill/>
        </p:spPr>
        <p:txBody>
          <a:bodyPr>
            <a:normAutofit/>
          </a:bodyPr>
          <a:lstStyle>
            <a:lvl1pPr>
              <a:defRPr sz="4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15097"/>
            <a:ext cx="6400800" cy="112719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br>
              <a:rPr lang="en-US" dirty="0"/>
            </a:br>
            <a:r>
              <a:rPr lang="en-US" dirty="0"/>
              <a:t> and or add presenter(s)</a:t>
            </a:r>
            <a:endParaRPr lang="en-GB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11560" y="-102546"/>
            <a:ext cx="8425030" cy="1045096"/>
            <a:chOff x="611560" y="-102546"/>
            <a:chExt cx="8425030" cy="1045096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1560" y="127724"/>
              <a:ext cx="4104471" cy="646113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456061" algn="r" defTabSz="912119"/>
              <a:r>
                <a:rPr lang="en-GB" sz="18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18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69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217024" cy="857250"/>
          </a:xfrm>
          <a:solidFill>
            <a:srgbClr val="EEF8F8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54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7718" y="-20538"/>
            <a:ext cx="9217024" cy="5164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57150" y="-20638"/>
            <a:ext cx="9217025" cy="516413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Full size picture</a:t>
            </a:r>
          </a:p>
        </p:txBody>
      </p:sp>
    </p:spTree>
    <p:extLst>
      <p:ext uri="{BB962C8B-B14F-4D97-AF65-F5344CB8AC3E}">
        <p14:creationId xmlns:p14="http://schemas.microsoft.com/office/powerpoint/2010/main" val="208706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68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251347"/>
          </a:xfrm>
          <a:solidFill>
            <a:srgbClr val="EEF8F8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79809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4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alternat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solidFill>
            <a:srgbClr val="EEF8F8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671218"/>
          </a:xfrm>
          <a:solidFill>
            <a:srgbClr val="EEF8F8"/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799680"/>
          </a:xfrm>
          <a:solidFill>
            <a:srgbClr val="EEF8F8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650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3568" y="1275606"/>
            <a:ext cx="77768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683568" y="1491630"/>
            <a:ext cx="7740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31640" y="2503957"/>
            <a:ext cx="640840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www.healthierfuture.org.uk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72" y="4026397"/>
            <a:ext cx="9180512" cy="113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52556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252520" cy="85725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843558"/>
            <a:ext cx="9217024" cy="360914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486"/>
            <a:ext cx="8229600" cy="4260649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-20538"/>
            <a:ext cx="9180512" cy="5164038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2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14601"/>
            <a:ext cx="7772400" cy="1021556"/>
          </a:xfrm>
          <a:noFill/>
        </p:spPr>
        <p:txBody>
          <a:bodyPr anchor="t">
            <a:noAutofit/>
          </a:bodyPr>
          <a:lstStyle>
            <a:lvl1pPr algn="l">
              <a:defRPr sz="40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9460"/>
            <a:ext cx="7772400" cy="1125140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-15731" y="3442294"/>
            <a:ext cx="9144000" cy="1701206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11560" y="-102546"/>
            <a:ext cx="8425030" cy="1045096"/>
            <a:chOff x="611560" y="-102546"/>
            <a:chExt cx="8425030" cy="104509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611560" y="127724"/>
              <a:ext cx="4104471" cy="646113"/>
            </a:xfrm>
            <a:prstGeom prst="rect">
              <a:avLst/>
            </a:prstGeom>
            <a:noFill/>
          </p:spPr>
          <p:txBody>
            <a:bodyPr wrap="square" lIns="91212" tIns="45612" rIns="91212" bIns="45612" rtlCol="0">
              <a:spAutoFit/>
            </a:bodyPr>
            <a:lstStyle/>
            <a:p>
              <a:pPr marL="456061" algn="r" defTabSz="912119"/>
              <a:r>
                <a:rPr lang="en-GB" sz="1800" b="1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Hertfordshire and West</a:t>
              </a: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 Essex </a:t>
              </a:r>
              <a:b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</a:br>
              <a:r>
                <a:rPr lang="en-GB" sz="1800" b="1" baseline="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</a:rPr>
                <a:t>I</a:t>
              </a:r>
              <a:r>
                <a:rPr lang="en-GB" sz="1800" b="1" kern="1200" dirty="0">
                  <a:solidFill>
                    <a:prstClr val="white">
                      <a:lumMod val="50000"/>
                    </a:prstClr>
                  </a:solidFill>
                  <a:latin typeface="Arial"/>
                  <a:ea typeface="Times New Roman"/>
                  <a:cs typeface="+mn-cs"/>
                </a:rPr>
                <a:t>ntegrated Care System</a:t>
              </a:r>
            </a:p>
          </p:txBody>
        </p:sp>
        <p:pic>
          <p:nvPicPr>
            <p:cNvPr id="11" name="Picture 10"/>
            <p:cNvPicPr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2057" y="172131"/>
              <a:ext cx="1224533" cy="5142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97996"/>
              <a:ext cx="1066665" cy="5142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2238" y1="69231" x2="22238" y2="69231"/>
                          <a14:foregroundMark x1="26542" y1="69615" x2="26542" y2="69615"/>
                          <a14:foregroundMark x1="32425" y1="69038" x2="32425" y2="69038"/>
                          <a14:foregroundMark x1="36585" y1="68269" x2="36585" y2="68269"/>
                          <a14:foregroundMark x1="41033" y1="68077" x2="41033" y2="68077"/>
                          <a14:foregroundMark x1="44763" y1="67692" x2="44763" y2="67692"/>
                          <a14:foregroundMark x1="50933" y1="68269" x2="50933" y2="68269"/>
                          <a14:foregroundMark x1="56528" y1="67885" x2="56528" y2="67885"/>
                          <a14:foregroundMark x1="61263" y1="68269" x2="61263" y2="68269"/>
                          <a14:foregroundMark x1="65997" y1="67885" x2="65997" y2="67885"/>
                          <a14:foregroundMark x1="71019" y1="65577" x2="71019" y2="65577"/>
                          <a14:foregroundMark x1="71162" y1="68077" x2="71162" y2="68077"/>
                          <a14:foregroundMark x1="73458" y1="68462" x2="73458" y2="68462"/>
                          <a14:foregroundMark x1="77762" y1="69231" x2="77762" y2="69231"/>
                          <a14:backgroundMark x1="28838" y1="69615" x2="28838" y2="69615"/>
                          <a14:backgroundMark x1="56241" y1="71731" x2="56241" y2="71731"/>
                          <a14:backgroundMark x1="79627" y1="69808" x2="79627" y2="698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-102546"/>
              <a:ext cx="1400831" cy="104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75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1"/>
            <a:ext cx="4038600" cy="3277813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1"/>
            <a:ext cx="4038600" cy="3277813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56135"/>
            <a:ext cx="5778992" cy="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7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out footer titl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5537" y="-20538"/>
            <a:ext cx="10098563" cy="857250"/>
          </a:xfrm>
          <a:solidFill>
            <a:srgbClr val="EEF8F8"/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8322"/>
            <a:ext cx="4038600" cy="3697684"/>
          </a:xfrm>
          <a:solidFill>
            <a:srgbClr val="EEF8F8"/>
          </a:solidFill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5"/>
          <a:stretch/>
        </p:blipFill>
        <p:spPr bwMode="auto">
          <a:xfrm>
            <a:off x="-47550" y="-26754"/>
            <a:ext cx="9228062" cy="51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647E-74C7-423E-B286-17823751C959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9438-AA95-417E-94C8-89C124253A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8" r:id="rId4"/>
    <p:sldLayoutId id="2147483659" r:id="rId5"/>
    <p:sldLayoutId id="2147483651" r:id="rId6"/>
    <p:sldLayoutId id="2147483652" r:id="rId7"/>
    <p:sldLayoutId id="2147483660" r:id="rId8"/>
    <p:sldLayoutId id="2147483664" r:id="rId9"/>
    <p:sldLayoutId id="2147483654" r:id="rId10"/>
    <p:sldLayoutId id="2147483663" r:id="rId11"/>
    <p:sldLayoutId id="2147483655" r:id="rId12"/>
    <p:sldLayoutId id="2147483657" r:id="rId13"/>
    <p:sldLayoutId id="2147483656" r:id="rId14"/>
    <p:sldLayoutId id="2147483661" r:id="rId15"/>
    <p:sldLayoutId id="214748366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lang="en-GB" sz="4400" kern="1200" baseline="0" dirty="0" smtClean="0">
          <a:solidFill>
            <a:srgbClr val="0080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2sR80M2FPD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AeecCKeTbb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ers.nhs.uk/" TargetMode="External"/><Relationship Id="rId2" Type="http://schemas.openxmlformats.org/officeDocument/2006/relationships/hyperlink" Target="https://www.nmc.org.uk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5566"/>
            <a:ext cx="7772400" cy="1102519"/>
          </a:xfrm>
        </p:spPr>
        <p:txBody>
          <a:bodyPr>
            <a:noAutofit/>
          </a:bodyPr>
          <a:lstStyle/>
          <a:p>
            <a:r>
              <a:rPr lang="en-GB" sz="3600" dirty="0" smtClean="0"/>
              <a:t>Children’s Nursing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79662"/>
            <a:ext cx="6400800" cy="1127197"/>
          </a:xfrm>
        </p:spPr>
        <p:txBody>
          <a:bodyPr/>
          <a:lstStyle/>
          <a:p>
            <a:r>
              <a:rPr lang="en-US" sz="2400" dirty="0"/>
              <a:t>Prepared by:</a:t>
            </a:r>
          </a:p>
          <a:p>
            <a:r>
              <a:rPr lang="en-US" sz="2400" dirty="0"/>
              <a:t>Meldrick </a:t>
            </a:r>
            <a:r>
              <a:rPr lang="en-US" sz="2400" dirty="0" err="1"/>
              <a:t>Magsino</a:t>
            </a:r>
            <a:r>
              <a:rPr lang="en-US" sz="2400" dirty="0"/>
              <a:t> </a:t>
            </a:r>
          </a:p>
          <a:p>
            <a:r>
              <a:rPr lang="en-US" sz="2400" dirty="0"/>
              <a:t>Practice Educator, East &amp; North Hertfordshire NHS Trust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1513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Testimonial Video 1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https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youtu.be/2sR80M2FPD4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29" y="1347614"/>
            <a:ext cx="4076942" cy="230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tx1"/>
                </a:solidFill>
              </a:rPr>
              <a:t>Testimonial Video 2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youtu.be/AeecCKeTbb0</a:t>
            </a:r>
            <a:r>
              <a:rPr lang="en-GB" sz="28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7614"/>
            <a:ext cx="3879232" cy="21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>
                <a:hlinkClick r:id="rId2"/>
              </a:rPr>
              <a:t>https://www.nmc.org.uk</a:t>
            </a:r>
            <a:endParaRPr lang="en-GB" dirty="0"/>
          </a:p>
          <a:p>
            <a:pPr algn="just"/>
            <a:r>
              <a:rPr lang="en-GB" dirty="0">
                <a:hlinkClick r:id="rId3"/>
              </a:rPr>
              <a:t>www.healthcareers.nhs.uk</a:t>
            </a: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70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5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Children’s Nursing?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042792" cy="3252556"/>
          </a:xfrm>
        </p:spPr>
        <p:txBody>
          <a:bodyPr>
            <a:normAutofit/>
          </a:bodyPr>
          <a:lstStyle/>
          <a:p>
            <a:r>
              <a:rPr lang="en-US" sz="2400" dirty="0"/>
              <a:t>Children’s nursing specializes in taking care of newborns, children, and young people.</a:t>
            </a:r>
          </a:p>
          <a:p>
            <a:endParaRPr lang="en-US" sz="2400" dirty="0"/>
          </a:p>
          <a:p>
            <a:r>
              <a:rPr lang="en-US" sz="2400" dirty="0"/>
              <a:t>It involves working closely with families, including parents and </a:t>
            </a:r>
            <a:r>
              <a:rPr lang="en-US" sz="2400" dirty="0" err="1"/>
              <a:t>carers</a:t>
            </a:r>
            <a:r>
              <a:rPr lang="en-US" sz="2400" dirty="0"/>
              <a:t>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C070D-CB7B-4C18-BB69-56DBCC7C2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61" y="1563638"/>
            <a:ext cx="3982805" cy="2386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748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become 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890"/>
            <a:ext cx="4618856" cy="1803647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Degree course at a university</a:t>
            </a:r>
          </a:p>
          <a:p>
            <a:pPr algn="just"/>
            <a:r>
              <a:rPr lang="en-US" sz="2400" dirty="0"/>
              <a:t>Nurse degree apprenticeships</a:t>
            </a:r>
          </a:p>
          <a:p>
            <a:r>
              <a:rPr lang="en-US" sz="2400" dirty="0"/>
              <a:t>Nursing associate apprenticeships</a:t>
            </a: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B2016A-AF52-4537-B3FC-4334A5FDBB9D}"/>
              </a:ext>
            </a:extLst>
          </p:cNvPr>
          <p:cNvSpPr txBox="1">
            <a:spLocks/>
          </p:cNvSpPr>
          <p:nvPr/>
        </p:nvSpPr>
        <p:spPr>
          <a:xfrm>
            <a:off x="457200" y="3432199"/>
            <a:ext cx="3898776" cy="511150"/>
          </a:xfrm>
          <a:prstGeom prst="rect">
            <a:avLst/>
          </a:prstGeom>
          <a:solidFill>
            <a:srgbClr val="EEF8F8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Check out universities now  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2FEB1-2E11-48A5-992B-2D14B110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91630"/>
            <a:ext cx="2568691" cy="25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5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Must have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Communication and interpersonal skills</a:t>
            </a:r>
          </a:p>
          <a:p>
            <a:r>
              <a:rPr lang="en-GB" dirty="0"/>
              <a:t>Ability to interpret a child’s behaviour </a:t>
            </a:r>
            <a:r>
              <a:rPr lang="en-GB"/>
              <a:t>and reactions</a:t>
            </a:r>
            <a:endParaRPr lang="en-GB" dirty="0"/>
          </a:p>
          <a:p>
            <a:r>
              <a:rPr lang="en-GB" dirty="0"/>
              <a:t>Planning and decision-making</a:t>
            </a:r>
          </a:p>
          <a:p>
            <a:r>
              <a:rPr lang="en-GB" dirty="0"/>
              <a:t>Ability to teach and advise</a:t>
            </a:r>
          </a:p>
          <a:p>
            <a:r>
              <a:rPr lang="en-GB" dirty="0"/>
              <a:t>Time management</a:t>
            </a:r>
          </a:p>
          <a:p>
            <a:r>
              <a:rPr lang="en-GB" dirty="0"/>
              <a:t>Working with patience and compassion</a:t>
            </a:r>
          </a:p>
        </p:txBody>
      </p:sp>
    </p:spTree>
    <p:extLst>
      <p:ext uri="{BB962C8B-B14F-4D97-AF65-F5344CB8AC3E}">
        <p14:creationId xmlns:p14="http://schemas.microsoft.com/office/powerpoint/2010/main" val="7682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Since the main route is thru a degree course in a university, typically you'll need: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a minimum of five GCSEs at grade 4/C or above, possibly in English language or literature and a science subject</a:t>
            </a:r>
          </a:p>
          <a:p>
            <a:pPr algn="just"/>
            <a:r>
              <a:rPr lang="en-US" dirty="0"/>
              <a:t>two A levels or equivalent level 3 qualifications for an undergraduate degree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8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Some universities may ask for three A levels or equivalent. </a:t>
            </a:r>
          </a:p>
          <a:p>
            <a:pPr algn="just"/>
            <a:r>
              <a:rPr lang="en-US" dirty="0"/>
              <a:t>If you already have a degree, you might be able to study for a postgraduate qualification. </a:t>
            </a:r>
          </a:p>
        </p:txBody>
      </p:sp>
    </p:spTree>
    <p:extLst>
      <p:ext uri="{BB962C8B-B14F-4D97-AF65-F5344CB8AC3E}">
        <p14:creationId xmlns:p14="http://schemas.microsoft.com/office/powerpoint/2010/main" val="33336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pursuing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Fast employment – 94% are employed 6 months after graduation</a:t>
            </a:r>
          </a:p>
          <a:p>
            <a:pPr algn="just"/>
            <a:r>
              <a:rPr lang="en-GB" dirty="0"/>
              <a:t>Adequate support – student loans, financial aids</a:t>
            </a:r>
          </a:p>
          <a:p>
            <a:pPr algn="just"/>
            <a:r>
              <a:rPr lang="en-GB" dirty="0"/>
              <a:t>Chance to make a real difference – saving people’s lives</a:t>
            </a:r>
          </a:p>
        </p:txBody>
      </p:sp>
    </p:spTree>
    <p:extLst>
      <p:ext uri="{BB962C8B-B14F-4D97-AF65-F5344CB8AC3E}">
        <p14:creationId xmlns:p14="http://schemas.microsoft.com/office/powerpoint/2010/main" val="194442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upon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Wide range of opportunities and specialities to choose from</a:t>
            </a:r>
          </a:p>
          <a:p>
            <a:pPr algn="just"/>
            <a:r>
              <a:rPr lang="en-GB" dirty="0"/>
              <a:t>Working with expert health professionals from various fields</a:t>
            </a:r>
          </a:p>
          <a:p>
            <a:pPr algn="just"/>
            <a:r>
              <a:rPr lang="en-GB" dirty="0"/>
              <a:t>Standard working week – 37.5 hours</a:t>
            </a:r>
          </a:p>
        </p:txBody>
      </p:sp>
    </p:spTree>
    <p:extLst>
      <p:ext uri="{BB962C8B-B14F-4D97-AF65-F5344CB8AC3E}">
        <p14:creationId xmlns:p14="http://schemas.microsoft.com/office/powerpoint/2010/main" val="139215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upon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Paid on the Agenda for Change (AFC) pay system, typically starting as Band 5</a:t>
            </a:r>
          </a:p>
          <a:p>
            <a:pPr algn="just"/>
            <a:r>
              <a:rPr lang="en-GB" dirty="0"/>
              <a:t>Access to NHS Pension Scheme and health service discounts</a:t>
            </a:r>
          </a:p>
          <a:p>
            <a:pPr algn="just"/>
            <a:r>
              <a:rPr lang="en-GB" dirty="0"/>
              <a:t>27 days of annual leave plus bank holidays</a:t>
            </a:r>
          </a:p>
        </p:txBody>
      </p:sp>
    </p:spTree>
    <p:extLst>
      <p:ext uri="{BB962C8B-B14F-4D97-AF65-F5344CB8AC3E}">
        <p14:creationId xmlns:p14="http://schemas.microsoft.com/office/powerpoint/2010/main" val="39021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AC91F79AD9A428B4FF68C692CFC2E" ma:contentTypeVersion="2" ma:contentTypeDescription="Create a new document." ma:contentTypeScope="" ma:versionID="0067c31902bb1e1199fb65c9a511c5ae">
  <xsd:schema xmlns:xsd="http://www.w3.org/2001/XMLSchema" xmlns:xs="http://www.w3.org/2001/XMLSchema" xmlns:p="http://schemas.microsoft.com/office/2006/metadata/properties" xmlns:ns2="8c64adfd-2595-46db-a639-aa1606d4250e" targetNamespace="http://schemas.microsoft.com/office/2006/metadata/properties" ma:root="true" ma:fieldsID="c7b2aae2e087787b155f454d3113d565" ns2:_="">
    <xsd:import namespace="8c64adfd-2595-46db-a639-aa1606d425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4adfd-2595-46db-a639-aa1606d42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7C8F2A-C533-4DEC-8E40-D6194B6A6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4adfd-2595-46db-a639-aa1606d42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0665D9-FA3D-4657-8742-9E35595D30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96FFA-80BB-4D38-BD5D-358E55FD9818}">
  <ds:schemaRefs>
    <ds:schemaRef ds:uri="http://schemas.microsoft.com/office/2006/documentManagement/types"/>
    <ds:schemaRef ds:uri="http://purl.org/dc/elements/1.1/"/>
    <ds:schemaRef ds:uri="8c64adfd-2595-46db-a639-aa1606d4250e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297</Words>
  <Application>Microsoft Office PowerPoint</Application>
  <PresentationFormat>On-screen Show (16:9)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Children’s Nursing </vt:lpstr>
      <vt:lpstr>What is Children’s Nursing?</vt:lpstr>
      <vt:lpstr>How to become one?</vt:lpstr>
      <vt:lpstr>Must have skills</vt:lpstr>
      <vt:lpstr>Entry Requirements</vt:lpstr>
      <vt:lpstr>Entry Requirements</vt:lpstr>
      <vt:lpstr>Benefits of pursuing the course</vt:lpstr>
      <vt:lpstr>Benefits upon employment</vt:lpstr>
      <vt:lpstr>Benefits upon employment</vt:lpstr>
      <vt:lpstr>Testimonial Video 1</vt:lpstr>
      <vt:lpstr>Testimonial Video 2</vt:lpstr>
      <vt:lpstr>References</vt:lpstr>
      <vt:lpstr>PowerPoint Presentation</vt:lpstr>
    </vt:vector>
  </TitlesOfParts>
  <Company>NHS HBLICT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Maddock</dc:creator>
  <cp:lastModifiedBy>Galvin Nicola (RQW) Pr Alexandra Hosp Tr</cp:lastModifiedBy>
  <cp:revision>54</cp:revision>
  <dcterms:created xsi:type="dcterms:W3CDTF">2020-06-15T09:58:00Z</dcterms:created>
  <dcterms:modified xsi:type="dcterms:W3CDTF">2020-12-17T10:54:33Z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0x0101008BAAC91F79AD9A428B4FF68C692CFC2E</vt:lpwstr>
  </property>
</Properties>
</file>